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Лента лицом вниз 4"/>
          <p:cNvSpPr/>
          <p:nvPr/>
        </p:nvSpPr>
        <p:spPr>
          <a:xfrm>
            <a:off x="428596" y="428604"/>
            <a:ext cx="8358246" cy="6143668"/>
          </a:xfrm>
          <a:prstGeom prst="ribbon">
            <a:avLst>
              <a:gd name="adj1" fmla="val 16667"/>
              <a:gd name="adj2" fmla="val 6600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1500174"/>
            <a:ext cx="4643470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Мифы </a:t>
            </a:r>
          </a:p>
          <a:p>
            <a:pPr algn="ctr"/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 </a:t>
            </a:r>
          </a:p>
          <a:p>
            <a:pPr algn="ctr"/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правда</a:t>
            </a:r>
          </a:p>
          <a:p>
            <a:pPr algn="ctr"/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 пиве</a:t>
            </a:r>
            <a:endParaRPr lang="ru-RU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428604"/>
            <a:ext cx="63101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9. </a:t>
            </a:r>
            <a:r>
              <a:rPr lang="ru-RU" sz="2000" b="1" dirty="0" smtClean="0"/>
              <a:t>Пиво приносит пользу  экономике государства</a:t>
            </a:r>
            <a:endParaRPr lang="ru-RU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500034" y="1071546"/>
            <a:ext cx="3857652" cy="2857520"/>
          </a:xfrm>
          <a:prstGeom prst="rightArrowCallout">
            <a:avLst>
              <a:gd name="adj1" fmla="val 5343"/>
              <a:gd name="adj2" fmla="val 11548"/>
              <a:gd name="adj3" fmla="val 16884"/>
              <a:gd name="adj4" fmla="val 78316"/>
            </a:avLst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chemeClr val="bg1"/>
                </a:solidFill>
              </a:rPr>
              <a:t>Принято считать, что производство пива и торговля им приносит пользу бюджету государства. Исходя из этого, потребитель пива - это истинный патриот России, помогающий отечественному производителю.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 rot="10800000">
            <a:off x="4000496" y="1142984"/>
            <a:ext cx="4929222" cy="5286412"/>
          </a:xfrm>
          <a:prstGeom prst="verticalScroll">
            <a:avLst>
              <a:gd name="adj" fmla="val 752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500562" y="1214422"/>
            <a:ext cx="392909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 2004 г. в РФ существовало около 300 пивоваренных заводов. </a:t>
            </a:r>
            <a:r>
              <a:rPr lang="ru-RU" b="1" dirty="0" smtClean="0">
                <a:solidFill>
                  <a:srgbClr val="C00000"/>
                </a:solidFill>
              </a:rPr>
              <a:t>Абсолютное</a:t>
            </a:r>
            <a:r>
              <a:rPr lang="ru-RU" dirty="0" smtClean="0">
                <a:solidFill>
                  <a:srgbClr val="C00000"/>
                </a:solidFill>
              </a:rPr>
              <a:t> их число принадлежит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иностранному капиталу.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Например, доходы от пива "Невского" уходят в Данию,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пива "</a:t>
            </a:r>
            <a:r>
              <a:rPr lang="ru-RU" dirty="0" err="1" smtClean="0">
                <a:solidFill>
                  <a:srgbClr val="C00000"/>
                </a:solidFill>
              </a:rPr>
              <a:t>Холстер</a:t>
            </a:r>
            <a:r>
              <a:rPr lang="ru-RU" dirty="0" smtClean="0">
                <a:solidFill>
                  <a:srgbClr val="C00000"/>
                </a:solidFill>
              </a:rPr>
              <a:t>" - в Германию, "Миллер" - в Америку,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"Старый мельник" - в Турцию, "Толстяк" - в Бельгию,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"Бочкарев" - в Испанию,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"Золотая Бочка" - в Южную Африку.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Прибыль от пива концерна "Балтика", а также от пива ОА "</a:t>
            </a:r>
            <a:r>
              <a:rPr lang="ru-RU" dirty="0" err="1" smtClean="0">
                <a:solidFill>
                  <a:srgbClr val="C00000"/>
                </a:solidFill>
              </a:rPr>
              <a:t>Пикра</a:t>
            </a:r>
            <a:r>
              <a:rPr lang="ru-RU" dirty="0" smtClean="0">
                <a:solidFill>
                  <a:srgbClr val="C00000"/>
                </a:solidFill>
              </a:rPr>
              <a:t>" - уходит в Скандинавию.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7169" name="Picture 1" descr="C:\Documents and Settings\Учитель\Рабочий стол\алкоголизм\post-15291-12438014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071942"/>
            <a:ext cx="3500462" cy="21985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Учитель\Рабочий стол\алкоголизм\imgpreviewCA7LNKD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7715304" cy="604251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4357694"/>
            <a:ext cx="70165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571612"/>
            <a:ext cx="764386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Будьте здоровы!!!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604"/>
            <a:ext cx="77841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1. Пиво – полезный </a:t>
            </a:r>
            <a:r>
              <a:rPr lang="ru-RU" sz="2400" b="1" cap="none" spc="50" dirty="0" smtClean="0">
                <a:ln w="13500">
                  <a:solidFill>
                    <a:srgbClr val="FF0000">
                      <a:alpha val="6000"/>
                    </a:srgb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слабоалкогольный</a:t>
            </a:r>
            <a:r>
              <a:rPr lang="ru-RU" sz="2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напиток</a:t>
            </a:r>
            <a:endParaRPr lang="ru-RU" sz="2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Выноска со стрелкой вправо 3"/>
          <p:cNvSpPr/>
          <p:nvPr/>
        </p:nvSpPr>
        <p:spPr>
          <a:xfrm>
            <a:off x="428596" y="1357298"/>
            <a:ext cx="3786214" cy="3929090"/>
          </a:xfrm>
          <a:prstGeom prst="rightArrowCallout">
            <a:avLst>
              <a:gd name="adj1" fmla="val 5343"/>
              <a:gd name="adj2" fmla="val 11548"/>
              <a:gd name="adj3" fmla="val 16884"/>
              <a:gd name="adj4" fmla="val 78316"/>
            </a:avLst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42910" y="1428736"/>
            <a:ext cx="2571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bg1"/>
                </a:solidFill>
              </a:rPr>
              <a:t>Мнимая польза пива:</a:t>
            </a:r>
            <a:r>
              <a:rPr lang="ru-RU" sz="1600" i="1" dirty="0" smtClean="0">
                <a:solidFill>
                  <a:schemeClr val="bg1"/>
                </a:solidFill>
              </a:rPr>
              <a:t/>
            </a:r>
            <a:br>
              <a:rPr lang="ru-RU" sz="1600" i="1" dirty="0" smtClean="0">
                <a:solidFill>
                  <a:schemeClr val="bg1"/>
                </a:solidFill>
              </a:rPr>
            </a:br>
            <a:r>
              <a:rPr lang="ru-RU" sz="1600" i="1" dirty="0" smtClean="0">
                <a:solidFill>
                  <a:schemeClr val="bg1"/>
                </a:solidFill>
              </a:rPr>
              <a:t>Пиво очень полезно и "специалисты" уверенно относят его к продуктам, необходимым и полезным человеку. Конечно, в пиве есть алкоголь. Современные "научные" исследования показывают, что такая концентрация и разумные дозы приема пива приносят большую пользу.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 rot="10800000">
            <a:off x="3857620" y="1071546"/>
            <a:ext cx="5072098" cy="5357850"/>
          </a:xfrm>
          <a:prstGeom prst="verticalScroll">
            <a:avLst>
              <a:gd name="adj" fmla="val 752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14810" y="1142984"/>
            <a:ext cx="421484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Реальный вред:</a:t>
            </a:r>
            <a:r>
              <a:rPr lang="ru-RU" sz="1600" dirty="0" smtClean="0">
                <a:solidFill>
                  <a:srgbClr val="C00000"/>
                </a:solidFill>
              </a:rPr>
              <a:t/>
            </a:r>
            <a:br>
              <a:rPr lang="ru-RU" sz="1600" dirty="0" smtClean="0">
                <a:solidFill>
                  <a:srgbClr val="C00000"/>
                </a:solidFill>
              </a:rPr>
            </a:br>
            <a:r>
              <a:rPr lang="ru-RU" sz="1600" dirty="0" smtClean="0">
                <a:solidFill>
                  <a:srgbClr val="C00000"/>
                </a:solidFill>
              </a:rPr>
              <a:t>На самом деле, по вредности для организма пиво может сравняться только с самогоном, т.к. в процессе спиртового брожения и в пиве и в самогоне в полном объеме сохраняются сопутствующие алкоголю гораздо более ядовитые соединения (побочные продукты брожения.) Это альдегиды, сивушные масла, метанол, эфиры, содержание которых в пиве в десятки и сотни раз превышает  уровень их допустимой концентрации в водке, полученной из спирта высшей очистки. Кроме того, пиво уже давно не является слабоалкогольным напитком, т.к. за последние годы содержание алкоголя в пиве достигает 14%. По скорости привыкания, пивной алкоголизм развивается в 3-4 раза быстрее водочного.</a:t>
            </a:r>
            <a:endParaRPr lang="ru-RU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286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2. Пиво полезно, а пивной алкоголизм - надуманная проблема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642910" y="1071546"/>
            <a:ext cx="3786214" cy="2214578"/>
          </a:xfrm>
          <a:prstGeom prst="rightArrowCallout">
            <a:avLst>
              <a:gd name="adj1" fmla="val 5343"/>
              <a:gd name="adj2" fmla="val 11548"/>
              <a:gd name="adj3" fmla="val 16884"/>
              <a:gd name="adj4" fmla="val 78316"/>
            </a:avLst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ертикальный свиток 3"/>
          <p:cNvSpPr/>
          <p:nvPr/>
        </p:nvSpPr>
        <p:spPr>
          <a:xfrm rot="10800000">
            <a:off x="4071934" y="1071546"/>
            <a:ext cx="4857784" cy="5143536"/>
          </a:xfrm>
          <a:prstGeom prst="verticalScroll">
            <a:avLst>
              <a:gd name="adj" fmla="val 752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28662" y="1500174"/>
            <a:ext cx="25003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bg1"/>
                </a:solidFill>
              </a:rPr>
              <a:t>«Пивной алкоголизм и вред пива надуман. Я пью пиво и не считаю, что завишу от него.»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0562" y="1285860"/>
            <a:ext cx="39290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Пивной алкоголизм - тяжелое психологическое заболевание. Для него очень характерна, так называемая, </a:t>
            </a:r>
            <a:r>
              <a:rPr lang="ru-RU" sz="1600" dirty="0" err="1" smtClean="0">
                <a:solidFill>
                  <a:srgbClr val="C00000"/>
                </a:solidFill>
              </a:rPr>
              <a:t>анозогнозия</a:t>
            </a:r>
            <a:r>
              <a:rPr lang="ru-RU" sz="1600" dirty="0" smtClean="0">
                <a:solidFill>
                  <a:srgbClr val="C00000"/>
                </a:solidFill>
              </a:rPr>
              <a:t>, то есть отрицание заболевания и отсутствие критики к своему состоянию. Вторая отрицательная черта – быстрое развитие выраженной психической зависимости. И, наконец, очень важна доступность и легкость употребления. Из-за вкуса, наличия седативных компонентов и "несерьезности в градусах" бороться с влечением к пиву сложнее, чем с влечением к водке. Поэтому с точки зрения наркологии, пивной алкоголизм - это тяжелый, трудно поддающийся лечению вариант алкоголизма.</a:t>
            </a:r>
            <a:r>
              <a:rPr lang="ru-RU" sz="1400" dirty="0" smtClean="0">
                <a:solidFill>
                  <a:srgbClr val="C00000"/>
                </a:solidFill>
              </a:rPr>
              <a:t> </a:t>
            </a:r>
            <a:endParaRPr lang="ru-RU" sz="14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Documents and Settings\Учитель\Рабочий стол\алкоголизм\a720f22585c952d0c24584fe89a1f8a3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876"/>
            <a:ext cx="3702948" cy="26431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428604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3. </a:t>
            </a:r>
            <a:r>
              <a:rPr lang="ru-RU" b="1" dirty="0" smtClean="0"/>
              <a:t>Пиво полезно тем, что снижает употребление водки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857224" y="1000108"/>
            <a:ext cx="3429024" cy="1785950"/>
          </a:xfrm>
          <a:prstGeom prst="rightArrowCallout">
            <a:avLst>
              <a:gd name="adj1" fmla="val 5343"/>
              <a:gd name="adj2" fmla="val 11548"/>
              <a:gd name="adj3" fmla="val 16884"/>
              <a:gd name="adj4" fmla="val 78316"/>
            </a:avLst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ертикальный свиток 3"/>
          <p:cNvSpPr/>
          <p:nvPr/>
        </p:nvSpPr>
        <p:spPr>
          <a:xfrm rot="10800000">
            <a:off x="4071934" y="1071546"/>
            <a:ext cx="4857784" cy="5143536"/>
          </a:xfrm>
          <a:prstGeom prst="verticalScroll">
            <a:avLst>
              <a:gd name="adj" fmla="val 752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28662" y="1285860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bg1"/>
                </a:solidFill>
              </a:rPr>
              <a:t>Пиво борется с более крепкими напитками и вытесняет их из употребления.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500174"/>
            <a:ext cx="385765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Пиво - это величайший самообман. Одна бутылка пива эквивалентна </a:t>
            </a:r>
          </a:p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50-100 граммам водки, </a:t>
            </a:r>
          </a:p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в зависимости от крепости. Выпивая 5-6 бутылок пива, вы можете получить дозу этилового спирта, равного бутылке водки. Но психологически вы защищены, ведь все думают: выпивающий бутылку водки в день - явный алкоголик, а выпивающий 2-3 литра пива - "обычный" человек и даже производит впечатление удачного и счастливого. </a:t>
            </a:r>
            <a:endParaRPr lang="ru-RU" sz="1600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Documents and Settings\Учитель\Рабочий стол\алкоголизм\vliyanie-piva-na-organizm-podrostka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3329933" cy="36867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428604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4. </a:t>
            </a:r>
            <a:r>
              <a:rPr lang="ru-RU" sz="2400" b="1" dirty="0" smtClean="0"/>
              <a:t>Польза пива для мозга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428596" y="1000108"/>
            <a:ext cx="3571900" cy="2286016"/>
          </a:xfrm>
          <a:prstGeom prst="rightArrowCallout">
            <a:avLst>
              <a:gd name="adj1" fmla="val 5343"/>
              <a:gd name="adj2" fmla="val 11548"/>
              <a:gd name="adj3" fmla="val 16884"/>
              <a:gd name="adj4" fmla="val 78316"/>
            </a:avLst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bg1"/>
                </a:solidFill>
              </a:rPr>
              <a:t>Пиво является важным источником полезного кремния, а с ним у вас не будет атрофии мозга, нарушения речевых функций и дезориентации.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 rot="10800000">
            <a:off x="3643306" y="928670"/>
            <a:ext cx="5214974" cy="5500726"/>
          </a:xfrm>
          <a:prstGeom prst="verticalScroll">
            <a:avLst>
              <a:gd name="adj" fmla="val 752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143372" y="1071546"/>
            <a:ext cx="421484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solidFill>
                  <a:srgbClr val="C00000"/>
                </a:solidFill>
              </a:rPr>
              <a:t>Алкоголь разрушает клетки головного мозга, отмирая, они попадают в кровь, затем, отфильтровываясь почками, в мочевой пузырь и далее выходят с мочой. Даже небольшое количество этилового спирта, эквивалентное бутылке пива или стопке водки, убивает несколько тысяч клеток мозга, которые не восстанавливаются. Между прочим, среди букета веществ, воздействующих на клетки мозга, в пиве в микродозах содержится </a:t>
            </a:r>
            <a:r>
              <a:rPr lang="ru-RU" sz="1500" b="1" dirty="0" smtClean="0">
                <a:solidFill>
                  <a:srgbClr val="C00000"/>
                </a:solidFill>
              </a:rPr>
              <a:t>кадаверин</a:t>
            </a:r>
            <a:r>
              <a:rPr lang="ru-RU" sz="1500" dirty="0" smtClean="0">
                <a:solidFill>
                  <a:srgbClr val="C00000"/>
                </a:solidFill>
              </a:rPr>
              <a:t> - аналог трупного яда. В подростковом и юношеском возрасте, пока организм растет, все эти изменения происходят на порядок быстрее, чем у взрослых. Постоянное потребление пива влияет на интеллект человека, снижает его способность к обучению. Больные пивным алкоголизмом попадают в больницы в крайне тяжелом, запущенном состоянии, чаще всего с выраженным слабоумием и снижением личностной оценки. </a:t>
            </a:r>
            <a:endParaRPr lang="ru-RU" sz="1500" dirty="0">
              <a:solidFill>
                <a:srgbClr val="C00000"/>
              </a:solidFill>
            </a:endParaRPr>
          </a:p>
        </p:txBody>
      </p:sp>
      <p:pic>
        <p:nvPicPr>
          <p:cNvPr id="5122" name="Picture 2" descr="C:\Documents and Settings\Учитель\Рабочий стол\алкоголизм\post-1250666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357562"/>
            <a:ext cx="2325918" cy="3052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28572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ru-RU" sz="2400" b="1" dirty="0" smtClean="0"/>
              <a:t>Польза пива для сердца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714348" y="928670"/>
            <a:ext cx="3071834" cy="2500330"/>
          </a:xfrm>
          <a:prstGeom prst="rightArrowCallout">
            <a:avLst>
              <a:gd name="adj1" fmla="val 5343"/>
              <a:gd name="adj2" fmla="val 11548"/>
              <a:gd name="adj3" fmla="val 16884"/>
              <a:gd name="adj4" fmla="val 78316"/>
            </a:avLst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bg1"/>
                </a:solidFill>
              </a:rPr>
              <a:t>Пиво весьма полезно для сосудов </a:t>
            </a:r>
          </a:p>
          <a:p>
            <a:pPr algn="ctr"/>
            <a:r>
              <a:rPr lang="ru-RU" i="1" dirty="0" smtClean="0">
                <a:solidFill>
                  <a:schemeClr val="bg1"/>
                </a:solidFill>
              </a:rPr>
              <a:t>и сердца.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 rot="10800000">
            <a:off x="3286116" y="857232"/>
            <a:ext cx="5643602" cy="5715040"/>
          </a:xfrm>
          <a:prstGeom prst="verticalScroll">
            <a:avLst>
              <a:gd name="adj" fmla="val 752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714744" y="1285860"/>
            <a:ext cx="47149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Пиво способствует расширению полостей сердца, утолщению его стенок, некрозам в сердечной мышце, уменьшению митохондрий и др. Признано, что эти изменения связаны с наличием в пиве </a:t>
            </a:r>
            <a:r>
              <a:rPr lang="ru-RU" b="1" dirty="0" smtClean="0">
                <a:solidFill>
                  <a:srgbClr val="C00000"/>
                </a:solidFill>
              </a:rPr>
              <a:t>кобальта</a:t>
            </a:r>
            <a:r>
              <a:rPr lang="ru-RU" dirty="0" smtClean="0">
                <a:solidFill>
                  <a:srgbClr val="C00000"/>
                </a:solidFill>
              </a:rPr>
              <a:t>, применяемого в качестве стабилизатора пивной пены. Насыщенность пива </a:t>
            </a:r>
            <a:r>
              <a:rPr lang="ru-RU" b="1" dirty="0" smtClean="0">
                <a:solidFill>
                  <a:srgbClr val="C00000"/>
                </a:solidFill>
              </a:rPr>
              <a:t>углекислым газом</a:t>
            </a:r>
            <a:r>
              <a:rPr lang="ru-RU" dirty="0" smtClean="0">
                <a:solidFill>
                  <a:srgbClr val="C00000"/>
                </a:solidFill>
              </a:rPr>
              <a:t>, приводит к тому, что попадая в организм, пиво быстро переполняет кровеносные сосуды. Это приводит к варикозному расширению вен и расширению границ сердца. Так возникает синдром "пивного сердца" или синдром "капронового чулка", когда сердце провисает, становится дряблым и плохо качает кровь.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Documents and Settings\Учитель\Рабочий стол\алкоголизм\2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643314"/>
            <a:ext cx="2577461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право 1"/>
          <p:cNvSpPr/>
          <p:nvPr/>
        </p:nvSpPr>
        <p:spPr>
          <a:xfrm>
            <a:off x="428596" y="1357298"/>
            <a:ext cx="3214710" cy="4429156"/>
          </a:xfrm>
          <a:prstGeom prst="rightArrowCallout">
            <a:avLst>
              <a:gd name="adj1" fmla="val 5343"/>
              <a:gd name="adj2" fmla="val 11548"/>
              <a:gd name="adj3" fmla="val 16884"/>
              <a:gd name="adj4" fmla="val 78316"/>
            </a:avLst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chemeClr val="bg1"/>
                </a:solidFill>
              </a:rPr>
              <a:t>Некоторые "специалисты" относят пиво к самым здоровым, питательным и полезным продуктам, которые только возможно употреблять в пищу. Если вы выпиваете один литр пива (т.е. </a:t>
            </a:r>
            <a:r>
              <a:rPr lang="ru-RU" sz="1600" i="1" dirty="0" err="1" smtClean="0">
                <a:solidFill>
                  <a:schemeClr val="bg1"/>
                </a:solidFill>
              </a:rPr>
              <a:t>пол-стакана</a:t>
            </a:r>
            <a:r>
              <a:rPr lang="ru-RU" sz="1600" i="1" dirty="0" smtClean="0">
                <a:solidFill>
                  <a:schemeClr val="bg1"/>
                </a:solidFill>
              </a:rPr>
              <a:t> - стакан водки) то вы, якобы, удовлетворяете свою дневную потребность почти во всех необходимых элементах и витаминах.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" name="Вертикальный свиток 2"/>
          <p:cNvSpPr/>
          <p:nvPr/>
        </p:nvSpPr>
        <p:spPr>
          <a:xfrm rot="10800000">
            <a:off x="3357554" y="1000108"/>
            <a:ext cx="5572164" cy="5429288"/>
          </a:xfrm>
          <a:prstGeom prst="verticalScroll">
            <a:avLst>
              <a:gd name="adj" fmla="val 752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357166"/>
            <a:ext cx="54381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ru-RU" sz="2000" b="1" dirty="0" smtClean="0"/>
              <a:t>Пиво полезно содержанием витаминов</a:t>
            </a:r>
            <a:endParaRPr lang="ru-RU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620" y="1071546"/>
            <a:ext cx="450059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По калорийности пиво гораздо ниже простой бутылки лимонада. В биологически значимых количествах в пиве присутствуют ионы калия, натрия, кальция, магния, фосфора, серы и хлора. Необходимо отметить, что при массивном употреблении пива избыточное поступление калия и воды резко увеличивает образование мочи и усиливает выделение почками </a:t>
            </a:r>
            <a:r>
              <a:rPr lang="ru-RU" sz="1400" b="1" dirty="0" smtClean="0">
                <a:solidFill>
                  <a:srgbClr val="C00000"/>
                </a:solidFill>
              </a:rPr>
              <a:t>натрия и хлора</a:t>
            </a:r>
            <a:r>
              <a:rPr lang="ru-RU" sz="1400" dirty="0" smtClean="0">
                <a:solidFill>
                  <a:srgbClr val="C00000"/>
                </a:solidFill>
              </a:rPr>
              <a:t>, приводя в итоге к деминерализации организма. По содержанию кальция, магния, фосфора, а также железа, меди, цинка и других, содержание которых не превышает 1 мг/л, пиво не отличается особыми преимуществами.</a:t>
            </a:r>
            <a:br>
              <a:rPr lang="ru-RU" sz="1400" dirty="0" smtClean="0">
                <a:solidFill>
                  <a:srgbClr val="C00000"/>
                </a:solidFill>
              </a:rPr>
            </a:br>
            <a:r>
              <a:rPr lang="ru-RU" sz="1400" dirty="0" smtClean="0">
                <a:solidFill>
                  <a:srgbClr val="C00000"/>
                </a:solidFill>
              </a:rPr>
              <a:t>      Витамины поступают в пиво в основном из солода, богатого витаминами группы В. Однако в процессе приготовления пива концентрация витаминов неизбежно снижается, и в результате содержание витамина В1, или тиамина, витамина В2 или рибофлавина. Таким образом, употребление пива с максимальной концентрацией витамина В1 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в количестве 10 литров в день</a:t>
            </a:r>
            <a:r>
              <a:rPr lang="ru-RU" sz="1400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способно обеспечить 100% суточной потребности в этом витамине.</a:t>
            </a:r>
            <a:endParaRPr lang="ru-RU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57167"/>
            <a:ext cx="76438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ru-RU" sz="2000" b="1" dirty="0" smtClean="0"/>
              <a:t>Польза пива для детородной функции</a:t>
            </a:r>
            <a:endParaRPr lang="ru-RU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357158" y="785794"/>
            <a:ext cx="3143272" cy="1357322"/>
          </a:xfrm>
          <a:prstGeom prst="rightArrowCallout">
            <a:avLst>
              <a:gd name="adj1" fmla="val 5343"/>
              <a:gd name="adj2" fmla="val 11548"/>
              <a:gd name="adj3" fmla="val 16884"/>
              <a:gd name="adj4" fmla="val 78316"/>
            </a:avLst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bg1"/>
                </a:solidFill>
              </a:rPr>
              <a:t>Пиво полезно для потенции и вообще помогает </a:t>
            </a:r>
          </a:p>
          <a:p>
            <a:pPr algn="ctr"/>
            <a:r>
              <a:rPr lang="ru-RU" i="1" dirty="0" smtClean="0">
                <a:solidFill>
                  <a:schemeClr val="bg1"/>
                </a:solidFill>
              </a:rPr>
              <a:t>при общении с другим полом.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 rot="10800000">
            <a:off x="3071802" y="857232"/>
            <a:ext cx="5857916" cy="5643602"/>
          </a:xfrm>
          <a:prstGeom prst="verticalScroll">
            <a:avLst>
              <a:gd name="adj" fmla="val 752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643306" y="1000108"/>
            <a:ext cx="457203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  Пиво содержит ряд токсических веществ, в том числе </a:t>
            </a:r>
            <a:r>
              <a:rPr lang="ru-RU" sz="1400" b="1" dirty="0" smtClean="0">
                <a:solidFill>
                  <a:srgbClr val="C00000"/>
                </a:solidFill>
              </a:rPr>
              <a:t>соли тяжелых металлов</a:t>
            </a:r>
            <a:r>
              <a:rPr lang="ru-RU" sz="1400" dirty="0" smtClean="0">
                <a:solidFill>
                  <a:srgbClr val="C00000"/>
                </a:solidFill>
              </a:rPr>
              <a:t>, вызывающих изменения в эндокринной системе. Так, в организме мужчин при систематическом употреблении пива выделяется вещество, подавляющее выработку мужского полового гормона тестостерона. Одновременно начинают вырабатываться женские половые гормоны, вызывающие изменения внешнего вида мужчины. 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У пьющих пиво мужчин разрастаются грудные железы, становится шире таз.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У женщин, употребляющих пиво, возрастает вероятность заболеть раком, 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а если это кормящая мать, то у ребенка возможны эпилептические судороги. </a:t>
            </a:r>
          </a:p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Также у женщин становится грубее голос и появляются так называемые "пивные усы".</a:t>
            </a:r>
            <a:r>
              <a:rPr lang="ru-RU" sz="1400" dirty="0" smtClean="0">
                <a:solidFill>
                  <a:srgbClr val="C00000"/>
                </a:solidFill>
              </a:rPr>
              <a:t/>
            </a:r>
            <a:br>
              <a:rPr lang="ru-RU" sz="1400" dirty="0" smtClean="0">
                <a:solidFill>
                  <a:srgbClr val="C00000"/>
                </a:solidFill>
              </a:rPr>
            </a:br>
            <a:r>
              <a:rPr lang="ru-RU" sz="1400" dirty="0" smtClean="0">
                <a:solidFill>
                  <a:srgbClr val="C00000"/>
                </a:solidFill>
              </a:rPr>
              <a:t>     Из-за токсического действия на надпочечники, алкоголь ингибирует выработку в них андрогенов, обусловливающих половое влечение, расплата за злоупотребление - снижение полового влечения, а в далеко зашедших случаях возможно развитие равнодушия к противоположному полу. </a:t>
            </a:r>
            <a:endParaRPr lang="ru-RU" sz="1400" dirty="0">
              <a:solidFill>
                <a:srgbClr val="C00000"/>
              </a:solidFill>
            </a:endParaRPr>
          </a:p>
        </p:txBody>
      </p:sp>
      <p:pic>
        <p:nvPicPr>
          <p:cNvPr id="6149" name="Picture 5" descr="C:\Documents and Settings\Учитель\Рабочий стол\алкоголизм\imgpreviewCA1NA5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777396"/>
            <a:ext cx="1714512" cy="16805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0" name="Picture 6" descr="C:\Documents and Settings\Учитель\Рабочий стол\алкоголизм\vred-piv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357429"/>
            <a:ext cx="3000396" cy="2250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3" descr="C:\Documents and Settings\Учитель\Рабочий стол\алкоголизм\1362577294_1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4643446"/>
            <a:ext cx="1571635" cy="1406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428604"/>
            <a:ext cx="6572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8. </a:t>
            </a:r>
            <a:r>
              <a:rPr lang="ru-RU" sz="2400" b="1" dirty="0" smtClean="0"/>
              <a:t>Польза пива для нервной системы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642910" y="1071546"/>
            <a:ext cx="3643338" cy="1643074"/>
          </a:xfrm>
          <a:prstGeom prst="rightArrowCallout">
            <a:avLst>
              <a:gd name="adj1" fmla="val 5343"/>
              <a:gd name="adj2" fmla="val 11548"/>
              <a:gd name="adj3" fmla="val 16884"/>
              <a:gd name="adj4" fmla="val 78316"/>
            </a:avLst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bg1"/>
                </a:solidFill>
              </a:rPr>
              <a:t>Пиво полезно для нервной системы т.к. успокаивает, снимает стресс, создает хорошее настроение.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 rot="10800000">
            <a:off x="3929058" y="1000108"/>
            <a:ext cx="5072098" cy="5357850"/>
          </a:xfrm>
          <a:prstGeom prst="verticalScroll">
            <a:avLst>
              <a:gd name="adj" fmla="val 752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429124" y="1142984"/>
            <a:ext cx="40719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Благодаря хмелю пиво содержит </a:t>
            </a:r>
          </a:p>
          <a:p>
            <a:pPr algn="ctr"/>
            <a:r>
              <a:rPr lang="ru-RU" sz="1400" b="1" dirty="0" err="1" smtClean="0">
                <a:solidFill>
                  <a:srgbClr val="C00000"/>
                </a:solidFill>
              </a:rPr>
              <a:t>психоактивные</a:t>
            </a:r>
            <a:r>
              <a:rPr lang="ru-RU" sz="1400" b="1" dirty="0" smtClean="0">
                <a:solidFill>
                  <a:srgbClr val="C00000"/>
                </a:solidFill>
              </a:rPr>
              <a:t> вещества</a:t>
            </a:r>
            <a:r>
              <a:rPr lang="ru-RU" sz="1400" dirty="0" smtClean="0">
                <a:solidFill>
                  <a:srgbClr val="C00000"/>
                </a:solidFill>
              </a:rPr>
              <a:t>, которые создают особый, слегка отупляющий, опьяняющий эффект, отличный от эффекта других алкогольных напитков (в больших дозах эти вещества вызывают галлюцинации). С пивом человек приучает себя не только к обычному опьяняющему действию алкоголя, но и к седативному средству. Проходит определённое время, и без пива уже не возможно расслабиться, успокоиться и отдыхать. Со временем начинают нарастать дозы пива появляются алкогольные эксцессы, начинает ухудшаться память.</a:t>
            </a:r>
            <a:br>
              <a:rPr lang="ru-RU" sz="1400" dirty="0" smtClean="0">
                <a:solidFill>
                  <a:srgbClr val="C00000"/>
                </a:solidFill>
              </a:rPr>
            </a:br>
            <a:r>
              <a:rPr lang="ru-RU" sz="1400" dirty="0" smtClean="0">
                <a:solidFill>
                  <a:srgbClr val="C00000"/>
                </a:solidFill>
              </a:rPr>
              <a:t>    Согласно современным исследованиям, пиво - это первый легальный наркотик. Наркологи утверждают, что алкоголь является самым агрессивным из наркотиков, а пивной алкоголизм характеризуется особой жестокостью. Этим и объясняется завершение пивных вакханалий драками, убийствами, изнасилованиями и грабежами.</a:t>
            </a:r>
            <a:endParaRPr lang="ru-RU" sz="1400" dirty="0">
              <a:solidFill>
                <a:srgbClr val="C00000"/>
              </a:solidFill>
            </a:endParaRPr>
          </a:p>
        </p:txBody>
      </p:sp>
      <p:pic>
        <p:nvPicPr>
          <p:cNvPr id="8195" name="Picture 3" descr="C:\Documents and Settings\Учитель\Рабочий стол\алкоголизм\socped_clip_image00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496"/>
            <a:ext cx="4190997" cy="3143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244</TotalTime>
  <Words>922</Words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ВР</cp:lastModifiedBy>
  <cp:revision>29</cp:revision>
  <dcterms:modified xsi:type="dcterms:W3CDTF">2013-10-21T08:24:22Z</dcterms:modified>
</cp:coreProperties>
</file>